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notesMasterIdLst>
    <p:notesMasterId r:id="rId19"/>
  </p:notesMasterIdLst>
  <p:handoutMasterIdLst>
    <p:handoutMasterId r:id="rId20"/>
  </p:handoutMasterIdLst>
  <p:sldIdLst>
    <p:sldId id="257" r:id="rId5"/>
    <p:sldId id="259" r:id="rId6"/>
    <p:sldId id="261" r:id="rId7"/>
    <p:sldId id="264" r:id="rId8"/>
    <p:sldId id="271" r:id="rId9"/>
    <p:sldId id="269" r:id="rId10"/>
    <p:sldId id="270" r:id="rId11"/>
    <p:sldId id="260" r:id="rId12"/>
    <p:sldId id="262" r:id="rId13"/>
    <p:sldId id="263" r:id="rId14"/>
    <p:sldId id="266" r:id="rId15"/>
    <p:sldId id="265" r:id="rId16"/>
    <p:sldId id="267" r:id="rId17"/>
    <p:sldId id="268" r:id="rId18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5D997-E382-4806-87DA-29AFF2ED15D4}" v="665" dt="2024-10-14T16:52:31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52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14.10.2024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14.10.2024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D239E7-27CF-40C7-8F0A-BFE4D4394C35}" type="datetime1">
              <a:rPr lang="cs-CZ" smtClean="0"/>
              <a:t>14.10.2024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9535A-A064-470E-AB26-E7F9E0FAA2CE}" type="datetime1">
              <a:rPr lang="cs-CZ" smtClean="0"/>
              <a:t>14.10.2024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97A77-74DD-4E76-8172-DB6859F6630F}" type="datetime1">
              <a:rPr lang="cs-CZ" smtClean="0"/>
              <a:t>14.10.2024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4E29C-9478-40CB-B885-8083C7A499E9}" type="datetime1">
              <a:rPr lang="cs-CZ" smtClean="0"/>
              <a:t>14.10.2024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D01282-382C-4BEC-BF1E-B43C436AE95C}" type="datetime1">
              <a:rPr lang="cs-CZ" smtClean="0"/>
              <a:t>14.10.2024</a:t>
            </a:fld>
            <a:endParaRPr lang="en-US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FA001-1288-4B91-8F38-F652FDAD1948}" type="datetime1">
              <a:rPr lang="cs-CZ" smtClean="0"/>
              <a:t>14.10.2024</a:t>
            </a:fld>
            <a:endParaRPr lang="en-US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F52B-EF36-4385-B68C-26B683FC6FB0}" type="datetime1">
              <a:rPr lang="cs-CZ" smtClean="0"/>
              <a:t>14.10.2024</a:t>
            </a:fld>
            <a:endParaRPr lang="en-US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2BC2-E937-462E-A053-77029519E0A6}" type="datetime1">
              <a:rPr lang="cs-CZ" smtClean="0"/>
              <a:t>14.10.2024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E82B159-E07C-4CB9-92A4-E7A9600AB687}" type="datetime1">
              <a:rPr lang="cs-CZ" smtClean="0"/>
              <a:t>14.10.2024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3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E121A66-A1E7-4CF3-A514-5864B0060CFE}" type="datetime1">
              <a:rPr lang="cs-CZ" smtClean="0"/>
              <a:t>14.10.2024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14.10.2024</a:t>
            </a:fld>
            <a:endParaRPr lang="en-US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cs" sz="8000"/>
              <a:t>Obec Hlavenec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cs-CZ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jarmila</a:t>
            </a:r>
            <a:r>
              <a:rPr lang="cs-CZ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smotlachová</a:t>
            </a:r>
            <a:endParaRPr lang="c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04DB517B-E9FA-DB0E-EE05-12521889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  <p:pic>
        <p:nvPicPr>
          <p:cNvPr id="1028" name="Picture 4" descr="Hlavenec – Tipy na výlet i dovolenou – Kudy z nudy">
            <a:extLst>
              <a:ext uri="{FF2B5EF4-FFF2-40B4-BE49-F238E27FC236}">
                <a16:creationId xmlns:a16="http://schemas.microsoft.com/office/drawing/2014/main" id="{B9D6157B-367A-F10E-5E93-07F5FAE89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8" r="21041"/>
          <a:stretch/>
        </p:blipFill>
        <p:spPr bwMode="auto">
          <a:xfrm>
            <a:off x="0" y="0"/>
            <a:ext cx="5177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8B593-769D-F360-412D-55C99863ABD6}"/>
              </a:ext>
            </a:extLst>
          </p:cNvPr>
          <p:cNvSpPr txBox="1">
            <a:spLocks/>
          </p:cNvSpPr>
          <p:nvPr/>
        </p:nvSpPr>
        <p:spPr>
          <a:xfrm>
            <a:off x="5177563" y="6285542"/>
            <a:ext cx="7014437" cy="6096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/>
              <a:t>Pracovní skupina: Zachování tradic a venkova</a:t>
            </a:r>
            <a:endParaRPr lang="en-US" sz="2000"/>
          </a:p>
        </p:txBody>
      </p:sp>
      <p:pic>
        <p:nvPicPr>
          <p:cNvPr id="2050" name="Picture 2" descr="logo konference">
            <a:extLst>
              <a:ext uri="{FF2B5EF4-FFF2-40B4-BE49-F238E27FC236}">
                <a16:creationId xmlns:a16="http://schemas.microsoft.com/office/drawing/2014/main" id="{5E8885FE-E9BF-3EE2-99AB-E87397A6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14" y="5229280"/>
            <a:ext cx="3046982" cy="146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A16F0-BD69-DF61-9BA6-E26D4BEB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Obecní tábor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F59C2A-FEB1-7375-DB2F-8B765594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12" name="Obrázek 11" descr="Obsah obrázku venku, budova, obloha, veranda&#10;&#10;Popis byl vytvořen automaticky">
            <a:extLst>
              <a:ext uri="{FF2B5EF4-FFF2-40B4-BE49-F238E27FC236}">
                <a16:creationId xmlns:a16="http://schemas.microsoft.com/office/drawing/2014/main" id="{72547C65-5202-ACC8-25AA-C8CBC5C05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01" y="1967557"/>
            <a:ext cx="3735086" cy="3735086"/>
          </a:xfrm>
          <a:prstGeom prst="rect">
            <a:avLst/>
          </a:prstGeom>
        </p:spPr>
      </p:pic>
      <p:pic>
        <p:nvPicPr>
          <p:cNvPr id="8" name="Obrázek 7" descr="Obsah obrázku venku, osoba, obloha, oblečení&#10;&#10;Popis byl vytvořen automaticky">
            <a:extLst>
              <a:ext uri="{FF2B5EF4-FFF2-40B4-BE49-F238E27FC236}">
                <a16:creationId xmlns:a16="http://schemas.microsoft.com/office/drawing/2014/main" id="{3FA729B4-B69B-B9A8-772F-D60BE19F8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57" y="1967557"/>
            <a:ext cx="6639023" cy="3735086"/>
          </a:xfrm>
          <a:prstGeom prst="rect">
            <a:avLst/>
          </a:prstGeom>
        </p:spPr>
      </p:pic>
      <p:pic>
        <p:nvPicPr>
          <p:cNvPr id="9" name="Obrázek 8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32AC557F-9869-647F-8708-02A9BFE05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1B2AD-01D4-2E10-D3AC-90F4E01D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Dětský den – setkání tří vesnic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E6845-882B-5288-53F5-116B2701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7" name="Obrázek 6" descr="Obsah obrázku venku, osoba, oblečení, strom&#10;&#10;Popis byl vytvořen automaticky">
            <a:extLst>
              <a:ext uri="{FF2B5EF4-FFF2-40B4-BE49-F238E27FC236}">
                <a16:creationId xmlns:a16="http://schemas.microsoft.com/office/drawing/2014/main" id="{7A08AB8B-AB19-542C-B154-0B1AC3355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00" y="1955969"/>
            <a:ext cx="6640153" cy="37350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E04275-F0D2-BBF3-8A6F-C8B1E73B4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23" y="1959044"/>
            <a:ext cx="3761757" cy="3761757"/>
          </a:xfrm>
          <a:prstGeom prst="rect">
            <a:avLst/>
          </a:prstGeom>
        </p:spPr>
      </p:pic>
      <p:pic>
        <p:nvPicPr>
          <p:cNvPr id="11" name="Obrázek 10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5469C04A-BCAF-57EE-05D7-992E5521C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4CA0B7-6892-18AF-4E8D-B9AAE55C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Tanec a plesy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84689F-C051-485C-C726-7D8F77318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Hasičský ples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E3FA4F-85F0-120D-22A2-3F389B22A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Obecní ples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9F76BF-1CC1-7550-2C6B-7F0200F8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EFFA001-1288-4B91-8F38-F652FDAD1948}" type="datetime1">
              <a:rPr lang="cs-CZ" smtClean="0"/>
              <a:t>14.10.2024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627C70-77A8-6475-F047-F317C6D7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1" y="2564564"/>
            <a:ext cx="4625493" cy="34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ní k dispozici žádný popis fotky.">
            <a:extLst>
              <a:ext uri="{FF2B5EF4-FFF2-40B4-BE49-F238E27FC236}">
                <a16:creationId xmlns:a16="http://schemas.microsoft.com/office/drawing/2014/main" id="{D482998B-2CCD-09E8-BA89-53A8ED40F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/>
          <a:stretch/>
        </p:blipFill>
        <p:spPr bwMode="auto">
          <a:xfrm>
            <a:off x="5737016" y="2564564"/>
            <a:ext cx="3131394" cy="34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ní k dispozici žádný popis fotky.">
            <a:extLst>
              <a:ext uri="{FF2B5EF4-FFF2-40B4-BE49-F238E27FC236}">
                <a16:creationId xmlns:a16="http://schemas.microsoft.com/office/drawing/2014/main" id="{2D82FB23-84FC-7584-BA1C-C592B4CAF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/>
          <a:stretch/>
        </p:blipFill>
        <p:spPr bwMode="auto">
          <a:xfrm>
            <a:off x="8938160" y="2564564"/>
            <a:ext cx="2933285" cy="34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14FF0EC1-89F8-2050-954A-58CB458D9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04ED6-AD63-36F0-2800-27B2B29D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Zajímavosti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94309B-FB01-56F5-8214-E8F9A1396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/>
              <a:t> Řád svatého Huberta (r. 1723)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Inovativní zemědělství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Samoobslužný prodej zeleniny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Svazková škola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Finanční podpora ze strany obce za udržování tradic 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/>
          </a:p>
          <a:p>
            <a:pPr>
              <a:buFont typeface="Courier New" panose="02070309020205020404" pitchFamily="49" charset="0"/>
              <a:buChar char="o"/>
            </a:pPr>
            <a:endParaRPr lang="cs-CZ"/>
          </a:p>
          <a:p>
            <a:pPr>
              <a:buFont typeface="Courier New" panose="02070309020205020404" pitchFamily="49" charset="0"/>
              <a:buChar char="o"/>
            </a:pP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3C6B1E-6DAB-2D39-C805-F12A646D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ED7ABF-BB24-45D0-7E25-3C560FEA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58" y="1950333"/>
            <a:ext cx="3646286" cy="19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6ADA21F8-776C-0D4A-F6DB-2BA955ECE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  <p:pic>
        <p:nvPicPr>
          <p:cNvPr id="7" name="Obrázek 6" descr="Obsah obrázku venku, rostlina, budova, květina&#10;&#10;Popis byl vytvořen automaticky">
            <a:extLst>
              <a:ext uri="{FF2B5EF4-FFF2-40B4-BE49-F238E27FC236}">
                <a16:creationId xmlns:a16="http://schemas.microsoft.com/office/drawing/2014/main" id="{79F06B36-0F85-389D-8F25-B8C8E05A7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10383" r="8471" b="3939"/>
          <a:stretch/>
        </p:blipFill>
        <p:spPr>
          <a:xfrm>
            <a:off x="7284158" y="3981406"/>
            <a:ext cx="3646286" cy="21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venku, obloha, zima, sníh&#10;&#10;Popis byl vytvořen automaticky">
            <a:extLst>
              <a:ext uri="{FF2B5EF4-FFF2-40B4-BE49-F238E27FC236}">
                <a16:creationId xmlns:a16="http://schemas.microsoft.com/office/drawing/2014/main" id="{A73100E0-FCE6-718A-005A-F8DB68727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9" b="22208"/>
          <a:stretch/>
        </p:blipFill>
        <p:spPr>
          <a:xfrm>
            <a:off x="0" y="-223154"/>
            <a:ext cx="12191985" cy="485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7402A4-8054-0B0B-6606-795658D5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cs-CZ"/>
              <a:t>Závěr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80F806-F0BF-E7E0-887D-A965A3169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r>
              <a:rPr lang="cs-CZ"/>
              <a:t>Děkuji za pozornost</a:t>
            </a:r>
            <a:endParaRPr lang="en-US"/>
          </a:p>
        </p:txBody>
      </p:sp>
      <p:pic>
        <p:nvPicPr>
          <p:cNvPr id="7" name="Obrázek 6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0EA13010-BEC6-9DB0-6A57-5913E79A8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62C55-D307-5C86-4170-2ACA62FA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29752F-E284-9695-24CC-ECF12B4DA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/>
              <a:t> Počet obyvatel: 521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Rozloha: 14,72 km</a:t>
            </a:r>
            <a:r>
              <a:rPr lang="cs-CZ" baseline="30000"/>
              <a:t>2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Kraj: Středočeský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Okres: Praha-východ</a:t>
            </a:r>
          </a:p>
          <a:p>
            <a:pPr>
              <a:buFont typeface="Arial" panose="020B0604020202020204" pitchFamily="34" charset="0"/>
              <a:buChar char="•"/>
            </a:pPr>
            <a:endParaRPr lang="cs-CZ"/>
          </a:p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C19395-4B8F-7051-0CC7-5325BD01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5" name="Obrázek 4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6855FE05-654B-E3CC-18B6-35C816FF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  <p:pic>
        <p:nvPicPr>
          <p:cNvPr id="7" name="Obrázek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787BB504-8238-2F7D-7B8F-8AD996BB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48" y="1919392"/>
            <a:ext cx="4320932" cy="432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2020D-D831-1961-DFDE-8B45F3EAA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Vybavenost obce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1AE4F8-0F91-4FBA-45B2-244223284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6065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/>
              <a:t> Dětská skupina </a:t>
            </a:r>
            <a:r>
              <a:rPr lang="cs-CZ" err="1"/>
              <a:t>Hlaveneček</a:t>
            </a:r>
            <a:endParaRPr lang="cs-CZ"/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Hasičská zbrojnice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Hostinec U Jelena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Obchod se smíšeným zbožím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Dětské hřiště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Startovací byty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Vodovod a kanalizace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Obecní knihovna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Výstavba nové mateřské školy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/>
          </a:p>
          <a:p>
            <a:pPr>
              <a:buFont typeface="Courier New" panose="02070309020205020404" pitchFamily="49" charset="0"/>
              <a:buChar char="o"/>
            </a:pP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B9C25F-E180-4D44-E415-3E5E3B89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5" name="Obrázek 4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B6436A3D-8E44-393B-1168-D82D7A11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  <p:pic>
        <p:nvPicPr>
          <p:cNvPr id="3074" name="Picture 2" descr="letecký snímek">
            <a:extLst>
              <a:ext uri="{FF2B5EF4-FFF2-40B4-BE49-F238E27FC236}">
                <a16:creationId xmlns:a16="http://schemas.microsoft.com/office/drawing/2014/main" id="{CA43C8E3-78C6-A09E-83D6-DEDB3FB37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-652" r="13907" b="652"/>
          <a:stretch/>
        </p:blipFill>
        <p:spPr bwMode="auto">
          <a:xfrm>
            <a:off x="6834747" y="1890856"/>
            <a:ext cx="4320933" cy="437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AEFC5-2759-1AAD-D281-3B4EAFD3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Soutěž Vesnice roku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2DE012-1224-3059-9C50-A110D5205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1800"/>
              <a:t> 2007 - Modrá stuha za společenský život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/>
              <a:t> 2008 - Diplom za péči o veřejné prostranství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/>
              <a:t> 2009 - Bílá stuha za činnost mládeže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/>
              <a:t> 2010 - Zelená stuha za péči o zeleň a životní prostředí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/>
              <a:t> </a:t>
            </a:r>
            <a:r>
              <a:rPr lang="cs-CZ" sz="1800" b="1"/>
              <a:t>2011 – Zlatá stuha - Vesnice Středočeského kraje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b="1"/>
              <a:t> 2011 – Stříbrná stuha – druhé místo v celostátním kole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/>
          </a:p>
          <a:p>
            <a:pPr>
              <a:buFont typeface="Courier New" panose="02070309020205020404" pitchFamily="49" charset="0"/>
              <a:buChar char="o"/>
            </a:pPr>
            <a:endParaRPr lang="cs-CZ"/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A0FA73-034B-4493-8D81-0BFD9ABA9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8" name="Obrázek 7" descr="Obsah obrázku text, interiér, zeď, kniha&#10;&#10;Popis byl vytvořen automaticky">
            <a:extLst>
              <a:ext uri="{FF2B5EF4-FFF2-40B4-BE49-F238E27FC236}">
                <a16:creationId xmlns:a16="http://schemas.microsoft.com/office/drawing/2014/main" id="{6E605CA4-2EF8-C743-E668-631910442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6000"/>
                    </a14:imgEffect>
                    <a14:imgEffect>
                      <a14:brightnessContrast bright="1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7" t="27881" b="3207"/>
          <a:stretch/>
        </p:blipFill>
        <p:spPr>
          <a:xfrm>
            <a:off x="6834748" y="1914568"/>
            <a:ext cx="4320932" cy="4320932"/>
          </a:xfrm>
          <a:prstGeom prst="rect">
            <a:avLst/>
          </a:prstGeom>
        </p:spPr>
      </p:pic>
      <p:pic>
        <p:nvPicPr>
          <p:cNvPr id="9" name="Obrázek 8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AEE37716-F120-11DD-26DA-ED3F5149B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DA8DA1-5653-CEEF-B38E-13C4A068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3829219"/>
            <a:ext cx="2513013" cy="25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A6F592-E02C-3696-B674-1F726E14F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Tradice – co říká Wikipedie?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CAEA91-E9EA-8004-7CC5-7BBC5C63A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Tradice je antropologický, religionistický a sociologický pojem, který se snaží vystihnout skutečnost, že společenské instituce, způsoby myšlení a formy lidské zkušenosti jsou odevzdávané z generace na generaci, a tedy existují dřív, než se člověk narodí. Přesto, že jsou tedy kulturně specifické, společnost od společnosti se liší, mají, jak popsali Peter Berger s Thomasem </a:t>
            </a:r>
            <a:r>
              <a:rPr lang="cs-CZ" dirty="0" err="1"/>
              <a:t>Luckmannem</a:t>
            </a:r>
            <a:r>
              <a:rPr lang="cs-CZ" dirty="0"/>
              <a:t>, povahu objektivní skutečnosti. V tomto smyslu mají všechny společnosti na světě své tradice a v tomto smyslu se pojem tradice velmi blíží pojmu kultury.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520123-330E-9289-8CB5-20B9E117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5" name="Obrázek 4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638B891E-11C1-A9B7-7F1C-061D118BC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6F592-E02C-3696-B674-1F726E14F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Tradice – co říká encyklopedie?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CAEA91-E9EA-8004-7CC5-7BBC5C63A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/>
              <a:t> Antropologický, religionistický a sociologický pojem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Vědomosti, zvyky, rituály, obřady, oslavy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Z generace na generaci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Tradice je ale proměnlivá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520123-330E-9289-8CB5-20B9E117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5" name="Obrázek 4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638B891E-11C1-A9B7-7F1C-061D118BC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  <p:pic>
        <p:nvPicPr>
          <p:cNvPr id="8" name="Picture 6" descr="Velikonoční kraslice: Nápady na vzory a techniky">
            <a:extLst>
              <a:ext uri="{FF2B5EF4-FFF2-40B4-BE49-F238E27FC236}">
                <a16:creationId xmlns:a16="http://schemas.microsoft.com/office/drawing/2014/main" id="{3E85EF63-64EA-2793-0AA0-076323AF9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r="12661"/>
          <a:stretch/>
        </p:blipFill>
        <p:spPr bwMode="auto">
          <a:xfrm>
            <a:off x="6834748" y="1914568"/>
            <a:ext cx="4320932" cy="432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64602-17EC-2635-CE82-77521975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/>
            </a:br>
            <a:r>
              <a:rPr lang="cs-CZ"/>
              <a:t>Tradice a tradice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03FB34-6A9F-C9E0-79D9-4A9CE6E3D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historické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C23843-7134-4EA1-D183-C2688B24BB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/>
              <a:t> Velikonoce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Máje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Čert a Mikuláš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Vánoce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DC9AD7D-55F8-398E-AF27-5C991AB9D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moderní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DC3AE3-BF5B-CE68-B50E-97B6376E1D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/>
              <a:t> Dětský den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Besedy s cestovateli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Plesy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/>
              <a:t> Betlémské světlo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7A8BE00-F3C6-D14F-23AC-CB753934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EFFA001-1288-4B91-8F38-F652FDAD1948}" type="datetime1">
              <a:rPr lang="cs-CZ" smtClean="0"/>
              <a:t>14.10.2024</a:t>
            </a:fld>
            <a:endParaRPr lang="en-US"/>
          </a:p>
        </p:txBody>
      </p:sp>
      <p:pic>
        <p:nvPicPr>
          <p:cNvPr id="8" name="Obrázek 7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02DB2DAD-0311-234E-8656-A05F97745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3DA0C-8565-4CD3-6567-5B1D649E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Obecní tradice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011A05-1F4C-6C06-7187-5C4932C62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vánoce</a:t>
            </a:r>
          </a:p>
        </p:txBody>
      </p:sp>
      <p:pic>
        <p:nvPicPr>
          <p:cNvPr id="9" name="Zástupný obsah 8" descr="Obsah obrázku tráva, venku, strom, lidé&#10;&#10;Popis byl vytvořen automaticky">
            <a:extLst>
              <a:ext uri="{FF2B5EF4-FFF2-40B4-BE49-F238E27FC236}">
                <a16:creationId xmlns:a16="http://schemas.microsoft.com/office/drawing/2014/main" id="{7ADA51F3-6D05-6528-3145-6EB963477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-557" r="14969" b="557"/>
          <a:stretch/>
        </p:blipFill>
        <p:spPr>
          <a:xfrm>
            <a:off x="1098264" y="2558113"/>
            <a:ext cx="3840756" cy="353589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D3B8410-A49F-7B90-E3B7-F8BAAF947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velikonoce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3BC549F-2EC4-8898-2C6A-8EB130FC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EFFA001-1288-4B91-8F38-F652FDAD1948}" type="datetime1">
              <a:rPr lang="cs-CZ" smtClean="0"/>
              <a:t>14.10.2024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8FA929-9AC3-2CC1-00ED-8267683FA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44" y="2550787"/>
            <a:ext cx="2657414" cy="3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9A3B7C3-ED60-D68F-FF3C-50ED238B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765" y="2550787"/>
            <a:ext cx="2374527" cy="3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3DA4A8EE-F6E9-A527-1641-75B06BCCA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0A4D07-4F8E-40FE-B661-EF2D8DB9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Staročeské máje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78E5A1-2599-CEEA-B1F8-5FD4F7FC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14.10.2024</a:t>
            </a:fld>
            <a:endParaRPr lang="en-US"/>
          </a:p>
        </p:txBody>
      </p:sp>
      <p:pic>
        <p:nvPicPr>
          <p:cNvPr id="6" name="Obrázek 5" descr="Obsah obrázku obloha, venku, osoba, budova&#10;&#10;Popis byl vytvořen automaticky">
            <a:extLst>
              <a:ext uri="{FF2B5EF4-FFF2-40B4-BE49-F238E27FC236}">
                <a16:creationId xmlns:a16="http://schemas.microsoft.com/office/drawing/2014/main" id="{BC4BF72A-F5C5-98ED-4B56-CD6129D36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2"/>
          <a:stretch/>
        </p:blipFill>
        <p:spPr>
          <a:xfrm>
            <a:off x="476707" y="1960931"/>
            <a:ext cx="8196165" cy="3737504"/>
          </a:xfrm>
          <a:prstGeom prst="rect">
            <a:avLst/>
          </a:prstGeom>
        </p:spPr>
      </p:pic>
      <p:pic>
        <p:nvPicPr>
          <p:cNvPr id="8" name="Obrázek 7" descr="Obsah obrázku oblečení, osoba, venku, boty&#10;&#10;Popis byl vytvořen automaticky">
            <a:extLst>
              <a:ext uri="{FF2B5EF4-FFF2-40B4-BE49-F238E27FC236}">
                <a16:creationId xmlns:a16="http://schemas.microsoft.com/office/drawing/2014/main" id="{A75DE925-FB3A-A7B9-AA5A-85826C929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27" y="1960931"/>
            <a:ext cx="2801315" cy="3735086"/>
          </a:xfrm>
          <a:prstGeom prst="rect">
            <a:avLst/>
          </a:prstGeom>
        </p:spPr>
      </p:pic>
      <p:pic>
        <p:nvPicPr>
          <p:cNvPr id="11" name="Obrázek 10" descr="Obsah obrázku Grafika, symbol, klipart, logo&#10;&#10;Popis byl vytvořen automaticky">
            <a:extLst>
              <a:ext uri="{FF2B5EF4-FFF2-40B4-BE49-F238E27FC236}">
                <a16:creationId xmlns:a16="http://schemas.microsoft.com/office/drawing/2014/main" id="{2933B472-A56F-E6B9-3BAA-0722EE75D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17" y="-876673"/>
            <a:ext cx="3295801" cy="4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5_TF56160789" id="{8AF6F0AA-8C72-4967-968E-D4393B06EDB9}" vid="{ACB952D6-6656-4F55-89C5-890C0D27D2F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13A891A77F8A44A75B7F11E66BF68C" ma:contentTypeVersion="16" ma:contentTypeDescription="Create a new document." ma:contentTypeScope="" ma:versionID="2aef6e7325e6d4cf7b45a8e2bddbd8d2">
  <xsd:schema xmlns:xsd="http://www.w3.org/2001/XMLSchema" xmlns:xs="http://www.w3.org/2001/XMLSchema" xmlns:p="http://schemas.microsoft.com/office/2006/metadata/properties" xmlns:ns3="b04266ff-8dba-4f12-8f86-d94849acb98c" xmlns:ns4="5e848bea-e654-45b7-bd6f-e0a597a3ac6c" targetNamespace="http://schemas.microsoft.com/office/2006/metadata/properties" ma:root="true" ma:fieldsID="965b13ecf78be35870090fe3031bca21" ns3:_="" ns4:_="">
    <xsd:import namespace="b04266ff-8dba-4f12-8f86-d94849acb98c"/>
    <xsd:import namespace="5e848bea-e654-45b7-bd6f-e0a597a3ac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266ff-8dba-4f12-8f86-d94849acb9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48bea-e654-45b7-bd6f-e0a597a3ac6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4266ff-8dba-4f12-8f86-d94849acb98c" xsi:nil="true"/>
  </documentManagement>
</p:properties>
</file>

<file path=customXml/itemProps1.xml><?xml version="1.0" encoding="utf-8"?>
<ds:datastoreItem xmlns:ds="http://schemas.openxmlformats.org/officeDocument/2006/customXml" ds:itemID="{F37862C2-723D-4268-BB0F-5A42C3397083}">
  <ds:schemaRefs>
    <ds:schemaRef ds:uri="5e848bea-e654-45b7-bd6f-e0a597a3ac6c"/>
    <ds:schemaRef ds:uri="b04266ff-8dba-4f12-8f86-d94849acb9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1E2531-C63C-4077-81EA-9017B9D169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65641A-9677-4E2F-B092-6B1650841215}">
  <ds:schemaRefs>
    <ds:schemaRef ds:uri="http://purl.org/dc/terms/"/>
    <ds:schemaRef ds:uri="http://schemas.openxmlformats.org/package/2006/metadata/core-properties"/>
    <ds:schemaRef ds:uri="5e848bea-e654-45b7-bd6f-e0a597a3ac6c"/>
    <ds:schemaRef ds:uri="http://purl.org/dc/dcmitype/"/>
    <ds:schemaRef ds:uri="http://schemas.microsoft.com/office/infopath/2007/PartnerControls"/>
    <ds:schemaRef ds:uri="b04266ff-8dba-4f12-8f86-d94849acb98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{12EF472A-2CEE-4778-8E4E-89C7AFF552EC}tf56160789_win32</Template>
  <TotalTime>0</TotalTime>
  <Words>352</Words>
  <Application>Microsoft Office PowerPoint</Application>
  <PresentationFormat>Širokoúhlá obrazovka</PresentationFormat>
  <Paragraphs>75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Bookman Old Style</vt:lpstr>
      <vt:lpstr>Calibri</vt:lpstr>
      <vt:lpstr>Courier New</vt:lpstr>
      <vt:lpstr>Franklin Gothic Book</vt:lpstr>
      <vt:lpstr>1_RetrospectVTI</vt:lpstr>
      <vt:lpstr>Obec Hlavenec</vt:lpstr>
      <vt:lpstr>Základní informace</vt:lpstr>
      <vt:lpstr>Vybavenost obce</vt:lpstr>
      <vt:lpstr>Soutěž Vesnice roku</vt:lpstr>
      <vt:lpstr>Tradice – co říká Wikipedie?</vt:lpstr>
      <vt:lpstr>Tradice – co říká encyklopedie?</vt:lpstr>
      <vt:lpstr> Tradice a tradice</vt:lpstr>
      <vt:lpstr>Obecní tradice </vt:lpstr>
      <vt:lpstr>Staročeské máje</vt:lpstr>
      <vt:lpstr>Obecní tábor</vt:lpstr>
      <vt:lpstr>Dětský den – setkání tří vesnic</vt:lpstr>
      <vt:lpstr>Tanec a plesy</vt:lpstr>
      <vt:lpstr>Zajímavosti 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Karel Novotný</dc:creator>
  <cp:lastModifiedBy>Karel Novotný</cp:lastModifiedBy>
  <cp:revision>1</cp:revision>
  <dcterms:created xsi:type="dcterms:W3CDTF">2024-10-06T13:56:11Z</dcterms:created>
  <dcterms:modified xsi:type="dcterms:W3CDTF">2024-10-14T16:52:53Z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0x0101007713A891A77F8A44A75B7F11E66BF68C</vt:lpwstr>
  </property>
</Properties>
</file>